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9/13/2017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Cardiac Cycle, Arteries, Cardiomegaly</a:t>
            </a:r>
            <a:r>
              <a:rPr lang="en-US" dirty="0" smtClean="0"/>
              <a:t>, </a:t>
            </a:r>
            <a:r>
              <a:rPr lang="en-US" dirty="0" smtClean="0"/>
              <a:t>Sinus Rhythm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Hypertrophy or </a:t>
            </a:r>
            <a:r>
              <a:rPr lang="en-US" dirty="0" err="1" smtClean="0"/>
              <a:t>Enlargment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Hypertrophy</a:t>
            </a:r>
          </a:p>
          <a:p>
            <a:pPr lvl="1"/>
            <a:r>
              <a:rPr lang="en-US" dirty="0" smtClean="0"/>
              <a:t>Growth in Mass</a:t>
            </a:r>
          </a:p>
          <a:p>
            <a:r>
              <a:rPr lang="en-US" dirty="0" smtClean="0"/>
              <a:t>Enlargement </a:t>
            </a:r>
          </a:p>
          <a:p>
            <a:pPr lvl="1"/>
            <a:r>
              <a:rPr lang="en-US" dirty="0" smtClean="0"/>
              <a:t>Growth via Volume/Pressure</a:t>
            </a:r>
          </a:p>
          <a:p>
            <a:r>
              <a:rPr lang="en-US" dirty="0" smtClean="0"/>
              <a:t>EKG Cant differ</a:t>
            </a:r>
          </a:p>
          <a:p>
            <a:r>
              <a:rPr lang="en-US" dirty="0" smtClean="0"/>
              <a:t>P Waves and QRS Complexes are our “Indication”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Hypertrophy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66067"/>
            <a:ext cx="48768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4085" y="1676400"/>
            <a:ext cx="6158845" cy="466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27121"/>
            <a:ext cx="4876800" cy="26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Enlargment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590178"/>
            <a:ext cx="4381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52600"/>
            <a:ext cx="5762624" cy="45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Waves &amp; QRS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Atrial Enlargement</a:t>
            </a:r>
          </a:p>
          <a:p>
            <a:pPr lvl="1"/>
            <a:r>
              <a:rPr lang="en-US" dirty="0" smtClean="0"/>
              <a:t>P Waves</a:t>
            </a:r>
            <a:endParaRPr lang="en-US" dirty="0"/>
          </a:p>
          <a:p>
            <a:r>
              <a:rPr lang="en-US" dirty="0" smtClean="0"/>
              <a:t>Ventricular Hypertrophy</a:t>
            </a:r>
          </a:p>
          <a:p>
            <a:pPr lvl="1"/>
            <a:r>
              <a:rPr lang="en-US" dirty="0" smtClean="0"/>
              <a:t>QRS Complexes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Depolarization takes longer</a:t>
            </a:r>
          </a:p>
          <a:p>
            <a:pPr lvl="1"/>
            <a:r>
              <a:rPr lang="en-US" dirty="0" smtClean="0"/>
              <a:t>Duration Increases</a:t>
            </a:r>
          </a:p>
          <a:p>
            <a:r>
              <a:rPr lang="en-US" dirty="0" smtClean="0"/>
              <a:t>More current needed</a:t>
            </a:r>
          </a:p>
          <a:p>
            <a:pPr lvl="1"/>
            <a:r>
              <a:rPr lang="en-US" dirty="0" smtClean="0"/>
              <a:t>Amplitude Increases</a:t>
            </a:r>
          </a:p>
          <a:p>
            <a:r>
              <a:rPr lang="en-US" dirty="0" smtClean="0"/>
              <a:t>Current Altered</a:t>
            </a:r>
          </a:p>
          <a:p>
            <a:pPr lvl="1"/>
            <a:r>
              <a:rPr lang="en-US" dirty="0" smtClean="0"/>
              <a:t>Circle of Orientation</a:t>
            </a:r>
          </a:p>
          <a:p>
            <a:pPr lvl="1"/>
            <a:r>
              <a:rPr lang="en-US" dirty="0" smtClean="0"/>
              <a:t>Axis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normal?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 Interval</a:t>
            </a:r>
          </a:p>
          <a:p>
            <a:pPr lvl="1"/>
            <a:r>
              <a:rPr lang="en-US" dirty="0" smtClean="0"/>
              <a:t>0.12 - .20 seconds</a:t>
            </a:r>
          </a:p>
          <a:p>
            <a:r>
              <a:rPr lang="en-US" dirty="0" smtClean="0"/>
              <a:t>QRS Complex</a:t>
            </a:r>
          </a:p>
          <a:p>
            <a:pPr lvl="1"/>
            <a:r>
              <a:rPr lang="en-US" dirty="0" smtClean="0"/>
              <a:t>.06-.10 Seconds</a:t>
            </a:r>
          </a:p>
          <a:p>
            <a:r>
              <a:rPr lang="en-US" dirty="0" smtClean="0"/>
              <a:t>P Waves</a:t>
            </a:r>
          </a:p>
          <a:p>
            <a:pPr lvl="1"/>
            <a:r>
              <a:rPr lang="en-US" dirty="0" smtClean="0"/>
              <a:t>&lt;.12 Seconds</a:t>
            </a:r>
          </a:p>
          <a:p>
            <a:pPr lvl="1"/>
            <a:r>
              <a:rPr lang="en-US" dirty="0" smtClean="0"/>
              <a:t>Deflection &lt;2.5mm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Electro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L1 – Positive</a:t>
            </a:r>
          </a:p>
          <a:p>
            <a:r>
              <a:rPr lang="en-US" dirty="0" smtClean="0"/>
              <a:t>L2 – Positive</a:t>
            </a:r>
          </a:p>
          <a:p>
            <a:r>
              <a:rPr lang="en-US" dirty="0" smtClean="0"/>
              <a:t>L3 – Positive (</a:t>
            </a:r>
            <a:r>
              <a:rPr lang="en-US" dirty="0" err="1" smtClean="0"/>
              <a:t>Pwave</a:t>
            </a:r>
            <a:r>
              <a:rPr lang="en-US" dirty="0" smtClean="0"/>
              <a:t> can be negative)</a:t>
            </a:r>
          </a:p>
          <a:p>
            <a:r>
              <a:rPr lang="en-US" dirty="0" err="1" smtClean="0"/>
              <a:t>aVR</a:t>
            </a:r>
            <a:r>
              <a:rPr lang="en-US" dirty="0" smtClean="0"/>
              <a:t> – </a:t>
            </a:r>
            <a:r>
              <a:rPr lang="en-US" dirty="0" err="1" smtClean="0"/>
              <a:t>Negitive</a:t>
            </a:r>
            <a:endParaRPr lang="en-US" dirty="0" smtClean="0"/>
          </a:p>
          <a:p>
            <a:r>
              <a:rPr lang="en-US" dirty="0" err="1" smtClean="0"/>
              <a:t>aVL</a:t>
            </a:r>
            <a:r>
              <a:rPr lang="en-US" dirty="0" smtClean="0"/>
              <a:t> – Isometric</a:t>
            </a:r>
          </a:p>
          <a:p>
            <a:r>
              <a:rPr lang="en-US" dirty="0" err="1" smtClean="0"/>
              <a:t>aVF</a:t>
            </a:r>
            <a:r>
              <a:rPr lang="en-US" dirty="0" smtClean="0"/>
              <a:t> – Positive</a:t>
            </a:r>
          </a:p>
          <a:p>
            <a:r>
              <a:rPr lang="en-US" dirty="0" smtClean="0"/>
              <a:t>V1 – </a:t>
            </a:r>
            <a:r>
              <a:rPr lang="en-US" dirty="0" err="1" smtClean="0"/>
              <a:t>Pwave</a:t>
            </a:r>
            <a:r>
              <a:rPr lang="en-US" dirty="0" smtClean="0"/>
              <a:t> (+/-) QRS –</a:t>
            </a:r>
          </a:p>
          <a:p>
            <a:r>
              <a:rPr lang="en-US" dirty="0" smtClean="0"/>
              <a:t>V2 – </a:t>
            </a:r>
            <a:r>
              <a:rPr lang="en-US" dirty="0" err="1" smtClean="0"/>
              <a:t>Pwave</a:t>
            </a:r>
            <a:r>
              <a:rPr lang="en-US" dirty="0" smtClean="0"/>
              <a:t> (+/-)	QRS- Biphasic</a:t>
            </a:r>
          </a:p>
          <a:p>
            <a:r>
              <a:rPr lang="en-US" dirty="0" smtClean="0"/>
              <a:t>V3- </a:t>
            </a:r>
            <a:r>
              <a:rPr lang="en-US" dirty="0" err="1" smtClean="0"/>
              <a:t>Pwave</a:t>
            </a:r>
            <a:r>
              <a:rPr lang="en-US" dirty="0" smtClean="0"/>
              <a:t> + QRS – Biphasic</a:t>
            </a:r>
          </a:p>
          <a:p>
            <a:r>
              <a:rPr lang="en-US" dirty="0" smtClean="0"/>
              <a:t>V4 – </a:t>
            </a:r>
            <a:r>
              <a:rPr lang="en-US" dirty="0" err="1" smtClean="0"/>
              <a:t>Pwave</a:t>
            </a:r>
            <a:r>
              <a:rPr lang="en-US" dirty="0" smtClean="0"/>
              <a:t> + QRS – Biphasic</a:t>
            </a:r>
          </a:p>
          <a:p>
            <a:r>
              <a:rPr lang="en-US" dirty="0" smtClean="0"/>
              <a:t>V5 – Positive</a:t>
            </a:r>
          </a:p>
          <a:p>
            <a:r>
              <a:rPr lang="en-US" dirty="0" smtClean="0"/>
              <a:t>V6 -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ways</a:t>
            </a:r>
          </a:p>
          <a:p>
            <a:pPr lvl="1"/>
            <a:r>
              <a:rPr lang="en-US" dirty="0" smtClean="0"/>
              <a:t>1500</a:t>
            </a:r>
          </a:p>
          <a:p>
            <a:pPr lvl="1"/>
            <a:r>
              <a:rPr lang="en-US" dirty="0" smtClean="0"/>
              <a:t>Times 10 * easiest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6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10 Min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if we can recall:</a:t>
            </a:r>
          </a:p>
          <a:p>
            <a:endParaRPr lang="en-US" dirty="0"/>
          </a:p>
          <a:p>
            <a:pPr lvl="1"/>
            <a:r>
              <a:rPr lang="en-US" dirty="0" smtClean="0"/>
              <a:t>Each Big Box represents .20 Seconds</a:t>
            </a:r>
          </a:p>
          <a:p>
            <a:pPr lvl="1"/>
            <a:r>
              <a:rPr lang="en-US" dirty="0" smtClean="0"/>
              <a:t>5 Big boxes would equal 1 full second</a:t>
            </a:r>
          </a:p>
          <a:p>
            <a:pPr lvl="1"/>
            <a:r>
              <a:rPr lang="en-US" dirty="0" smtClean="0"/>
              <a:t>30 Large Boxes equal 6 seconds</a:t>
            </a:r>
          </a:p>
          <a:p>
            <a:pPr lvl="1"/>
            <a:r>
              <a:rPr lang="en-US" dirty="0" smtClean="0"/>
              <a:t>300 Large Boxes would equal 1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 Overview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Calculate the HR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819400"/>
            <a:ext cx="11734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Sinus Rhythms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Sinus means nothing more then normal</a:t>
            </a:r>
          </a:p>
          <a:p>
            <a:endParaRPr lang="en-US" dirty="0"/>
          </a:p>
          <a:p>
            <a:r>
              <a:rPr lang="en-US" dirty="0" smtClean="0"/>
              <a:t>For a rhythm to be normal lets recall:</a:t>
            </a:r>
          </a:p>
          <a:p>
            <a:pPr lvl="1"/>
            <a:r>
              <a:rPr lang="en-US" dirty="0" smtClean="0"/>
              <a:t>P Wave</a:t>
            </a:r>
          </a:p>
          <a:p>
            <a:pPr lvl="1"/>
            <a:r>
              <a:rPr lang="en-US" dirty="0" smtClean="0"/>
              <a:t>QRS</a:t>
            </a:r>
          </a:p>
          <a:p>
            <a:pPr lvl="1"/>
            <a:r>
              <a:rPr lang="en-US" dirty="0" smtClean="0"/>
              <a:t>T wave</a:t>
            </a:r>
          </a:p>
          <a:p>
            <a:r>
              <a:rPr lang="en-US" dirty="0" smtClean="0"/>
              <a:t>Normal Rhythms are normally originated in the SA node</a:t>
            </a:r>
          </a:p>
          <a:p>
            <a:pPr lvl="1"/>
            <a:r>
              <a:rPr lang="en-US" dirty="0" smtClean="0"/>
              <a:t>60-100BPM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can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major factors of a change in Sinus Rhythm</a:t>
            </a:r>
          </a:p>
          <a:p>
            <a:r>
              <a:rPr lang="en-US" dirty="0" smtClean="0"/>
              <a:t>HIS DEBS</a:t>
            </a:r>
          </a:p>
          <a:p>
            <a:pPr lvl="1"/>
            <a:r>
              <a:rPr lang="en-US" dirty="0" smtClean="0"/>
              <a:t>Hypoxia</a:t>
            </a:r>
          </a:p>
          <a:p>
            <a:pPr lvl="1"/>
            <a:r>
              <a:rPr lang="en-US" dirty="0" smtClean="0"/>
              <a:t>Ischemia/ Irritability</a:t>
            </a:r>
          </a:p>
          <a:p>
            <a:pPr lvl="1"/>
            <a:r>
              <a:rPr lang="en-US" dirty="0" smtClean="0"/>
              <a:t>Symptomatic Stimulation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Electrolyte Disturbance/ Imbalance</a:t>
            </a:r>
          </a:p>
          <a:p>
            <a:pPr lvl="1"/>
            <a:r>
              <a:rPr lang="en-US" dirty="0" smtClean="0"/>
              <a:t>Bradycardia</a:t>
            </a:r>
          </a:p>
          <a:p>
            <a:pPr lvl="1"/>
            <a:r>
              <a:rPr lang="en-US" dirty="0" smtClean="0"/>
              <a:t>Stretch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Strips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acute rhythm strip should be no less then 6 seconds; sometimes longer are needed</a:t>
            </a:r>
          </a:p>
          <a:p>
            <a:endParaRPr lang="en-US" dirty="0"/>
          </a:p>
          <a:p>
            <a:r>
              <a:rPr lang="en-US" dirty="0" smtClean="0"/>
              <a:t>Holter Monitor records 24+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 of Cardiac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Angina</a:t>
            </a:r>
          </a:p>
          <a:p>
            <a:r>
              <a:rPr lang="en-US" dirty="0" smtClean="0"/>
              <a:t>Light Headed</a:t>
            </a:r>
          </a:p>
          <a:p>
            <a:r>
              <a:rPr lang="en-US" dirty="0" smtClean="0"/>
              <a:t>Syncope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Death</a:t>
            </a:r>
          </a:p>
          <a:p>
            <a:endParaRPr lang="en-US" dirty="0"/>
          </a:p>
          <a:p>
            <a:r>
              <a:rPr lang="en-US" dirty="0" smtClean="0"/>
              <a:t>Prolonged QT interval should examined further!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Typical Sinus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Sinus</a:t>
            </a:r>
          </a:p>
          <a:p>
            <a:r>
              <a:rPr lang="en-US" dirty="0" smtClean="0"/>
              <a:t>Sinus Arrhythmia</a:t>
            </a:r>
          </a:p>
          <a:p>
            <a:r>
              <a:rPr lang="en-US" dirty="0" smtClean="0"/>
              <a:t>Sinus Bradycardia</a:t>
            </a:r>
          </a:p>
          <a:p>
            <a:r>
              <a:rPr lang="en-US" dirty="0" smtClean="0"/>
              <a:t>Sinus Tachycardia</a:t>
            </a:r>
          </a:p>
          <a:p>
            <a:r>
              <a:rPr lang="en-US" dirty="0" smtClean="0"/>
              <a:t>Sinus Blocks</a:t>
            </a:r>
          </a:p>
          <a:p>
            <a:r>
              <a:rPr lang="en-US" dirty="0" smtClean="0"/>
              <a:t>Sinus Arrest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look for!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P Wave</a:t>
            </a:r>
          </a:p>
          <a:p>
            <a:r>
              <a:rPr lang="en-US" dirty="0" smtClean="0"/>
              <a:t>PR Interval</a:t>
            </a:r>
          </a:p>
          <a:p>
            <a:r>
              <a:rPr lang="en-US" dirty="0" smtClean="0"/>
              <a:t>QRS Duration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(Normal Sinus)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48952"/>
            <a:ext cx="10591800" cy="21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Bradycardia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Brady = Slow</a:t>
            </a:r>
          </a:p>
          <a:p>
            <a:pPr lvl="1"/>
            <a:r>
              <a:rPr lang="en-US" dirty="0" smtClean="0"/>
              <a:t>&lt;60 BMP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sinus brady rhyt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84010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Depolarization</a:t>
            </a:r>
          </a:p>
          <a:p>
            <a:pPr lvl="1"/>
            <a:r>
              <a:rPr lang="en-US" dirty="0" smtClean="0"/>
              <a:t>Systole</a:t>
            </a:r>
          </a:p>
          <a:p>
            <a:pPr lvl="1"/>
            <a:r>
              <a:rPr lang="en-US" dirty="0" smtClean="0"/>
              <a:t>Contraction</a:t>
            </a:r>
          </a:p>
          <a:p>
            <a:r>
              <a:rPr lang="en-US" dirty="0" smtClean="0"/>
              <a:t>Repolarization</a:t>
            </a:r>
          </a:p>
          <a:p>
            <a:pPr lvl="1"/>
            <a:r>
              <a:rPr lang="en-US" dirty="0" smtClean="0"/>
              <a:t>Diastole</a:t>
            </a:r>
          </a:p>
          <a:p>
            <a:pPr lvl="1"/>
            <a:r>
              <a:rPr lang="en-US" dirty="0" smtClean="0"/>
              <a:t>Relaxation</a:t>
            </a:r>
          </a:p>
          <a:p>
            <a:r>
              <a:rPr lang="en-US" dirty="0" smtClean="0"/>
              <a:t>1 cycle equals .80 seconds</a:t>
            </a:r>
          </a:p>
          <a:p>
            <a:pPr lvl="1"/>
            <a:r>
              <a:rPr lang="en-US" dirty="0" smtClean="0"/>
              <a:t>Atrial Systole – 0.01 Second</a:t>
            </a:r>
          </a:p>
          <a:p>
            <a:pPr lvl="1"/>
            <a:r>
              <a:rPr lang="en-US" dirty="0" smtClean="0"/>
              <a:t>Ventricle Systole – 0.3 Second</a:t>
            </a:r>
          </a:p>
          <a:p>
            <a:pPr lvl="1"/>
            <a:r>
              <a:rPr lang="en-US" dirty="0" smtClean="0"/>
              <a:t>Atrial Diastole – 0.70 Seconds</a:t>
            </a:r>
          </a:p>
          <a:p>
            <a:pPr lvl="1"/>
            <a:r>
              <a:rPr lang="en-US" dirty="0" smtClean="0"/>
              <a:t>Ventricle Diastole – 0.501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Tachycardia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Tachy = Fast</a:t>
            </a:r>
          </a:p>
          <a:p>
            <a:pPr lvl="1"/>
            <a:r>
              <a:rPr lang="en-US" dirty="0" smtClean="0"/>
              <a:t>&gt;100BPM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3810000"/>
            <a:ext cx="8839198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Arrhythmia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is off: but its normal.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00424"/>
            <a:ext cx="98679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= Can’t get through – so it’s missing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22" y="3352800"/>
            <a:ext cx="9906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Arrest – to stop.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0"/>
            <a:ext cx="7524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Needs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pumps about 5000 mL/min</a:t>
            </a:r>
          </a:p>
          <a:p>
            <a:r>
              <a:rPr lang="en-US" dirty="0" smtClean="0"/>
              <a:t>250mL/Min = Coronary Arteries</a:t>
            </a:r>
          </a:p>
          <a:p>
            <a:pPr lvl="1"/>
            <a:r>
              <a:rPr lang="en-US" dirty="0" smtClean="0"/>
              <a:t>About 4-5% of Cardiac Output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on </a:t>
            </a:r>
            <a:r>
              <a:rPr lang="en-US" dirty="0" err="1" smtClean="0"/>
              <a:t>Epicardial</a:t>
            </a:r>
            <a:r>
              <a:rPr lang="en-US" dirty="0" smtClean="0"/>
              <a:t> Surface</a:t>
            </a:r>
          </a:p>
          <a:p>
            <a:pPr lvl="1"/>
            <a:r>
              <a:rPr lang="en-US" dirty="0" smtClean="0"/>
              <a:t>Supplies Myocardium</a:t>
            </a:r>
          </a:p>
          <a:p>
            <a:endParaRPr lang="en-US" dirty="0"/>
          </a:p>
          <a:p>
            <a:r>
              <a:rPr lang="en-US" dirty="0" smtClean="0"/>
              <a:t>Two Major Branches</a:t>
            </a:r>
          </a:p>
          <a:p>
            <a:pPr lvl="1"/>
            <a:r>
              <a:rPr lang="en-US" dirty="0" smtClean="0"/>
              <a:t>Left</a:t>
            </a:r>
          </a:p>
          <a:p>
            <a:pPr lvl="1"/>
            <a:r>
              <a:rPr lang="en-US" dirty="0" smtClean="0"/>
              <a:t>Right</a:t>
            </a:r>
          </a:p>
          <a:p>
            <a:r>
              <a:rPr lang="en-US" dirty="0" smtClean="0"/>
              <a:t>3 Main Arteries Contribute Supply</a:t>
            </a:r>
          </a:p>
          <a:p>
            <a:pPr lvl="1"/>
            <a:r>
              <a:rPr lang="en-US" dirty="0" smtClean="0"/>
              <a:t>LAD</a:t>
            </a:r>
          </a:p>
          <a:p>
            <a:pPr lvl="1"/>
            <a:r>
              <a:rPr lang="en-US" dirty="0" err="1" smtClean="0"/>
              <a:t>LCx</a:t>
            </a:r>
            <a:endParaRPr lang="en-US" dirty="0" smtClean="0"/>
          </a:p>
          <a:p>
            <a:pPr lvl="1"/>
            <a:r>
              <a:rPr lang="en-US" dirty="0" smtClean="0"/>
              <a:t>RCA</a:t>
            </a:r>
            <a:endParaRPr lang="en-US" dirty="0"/>
          </a:p>
        </p:txBody>
      </p:sp>
      <p:pic>
        <p:nvPicPr>
          <p:cNvPr id="1026" name="Picture 2" descr="Image result for heart art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37433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Anterior Descending (LAD)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</a:p>
          <a:p>
            <a:pPr lvl="1"/>
            <a:r>
              <a:rPr lang="en-US" dirty="0" smtClean="0"/>
              <a:t>Anterior Surface of Left Ventricle </a:t>
            </a:r>
          </a:p>
          <a:p>
            <a:pPr lvl="1"/>
            <a:r>
              <a:rPr lang="en-US" dirty="0" smtClean="0"/>
              <a:t>Part of Lateral Surface of Left Ventricle</a:t>
            </a:r>
          </a:p>
          <a:p>
            <a:pPr lvl="1"/>
            <a:r>
              <a:rPr lang="en-US" dirty="0" smtClean="0"/>
              <a:t>Most of </a:t>
            </a:r>
            <a:r>
              <a:rPr lang="en-US" dirty="0" err="1" smtClean="0"/>
              <a:t>Interventricular</a:t>
            </a:r>
            <a:r>
              <a:rPr lang="en-US" dirty="0" smtClean="0"/>
              <a:t> Septum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Circumflex Artery (</a:t>
            </a:r>
            <a:r>
              <a:rPr lang="en-US" dirty="0" err="1" smtClean="0"/>
              <a:t>LCx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</a:p>
          <a:p>
            <a:pPr lvl="1"/>
            <a:r>
              <a:rPr lang="en-US" dirty="0" smtClean="0"/>
              <a:t>Left Atrium</a:t>
            </a:r>
          </a:p>
          <a:p>
            <a:pPr lvl="1"/>
            <a:r>
              <a:rPr lang="en-US" dirty="0" smtClean="0"/>
              <a:t>Lateral, Posterior, and Inferior surface of Left Ventricle</a:t>
            </a:r>
          </a:p>
          <a:p>
            <a:pPr lvl="1"/>
            <a:r>
              <a:rPr lang="en-US" dirty="0" smtClean="0"/>
              <a:t>SA Node (40%)</a:t>
            </a:r>
          </a:p>
          <a:p>
            <a:pPr lvl="1"/>
            <a:r>
              <a:rPr lang="en-US" dirty="0" smtClean="0"/>
              <a:t>AV Node (10-15%)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Coronary Artery (RCA)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Right Atrium &amp; Ventricle</a:t>
            </a:r>
          </a:p>
          <a:p>
            <a:pPr lvl="1"/>
            <a:r>
              <a:rPr lang="en-US" dirty="0" smtClean="0"/>
              <a:t>Inferior Surface of Left Ventricle</a:t>
            </a:r>
          </a:p>
          <a:p>
            <a:pPr lvl="1"/>
            <a:r>
              <a:rPr lang="en-US" dirty="0" smtClean="0"/>
              <a:t>Posterior Surface of Left Ventricle</a:t>
            </a:r>
          </a:p>
          <a:p>
            <a:pPr lvl="1"/>
            <a:r>
              <a:rPr lang="en-US" dirty="0" smtClean="0"/>
              <a:t>SA Node (60%)</a:t>
            </a:r>
          </a:p>
          <a:p>
            <a:pPr lvl="1"/>
            <a:r>
              <a:rPr lang="en-US" dirty="0" smtClean="0"/>
              <a:t>AV Node (85-90%)</a:t>
            </a:r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8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 Node </a:t>
            </a:r>
          </a:p>
          <a:p>
            <a:pPr lvl="1"/>
            <a:r>
              <a:rPr lang="en-US" dirty="0" smtClean="0"/>
              <a:t>60-100 BPM</a:t>
            </a:r>
          </a:p>
          <a:p>
            <a:r>
              <a:rPr lang="en-US" dirty="0" smtClean="0"/>
              <a:t>AV Node/Junction</a:t>
            </a:r>
          </a:p>
          <a:p>
            <a:pPr lvl="1"/>
            <a:r>
              <a:rPr lang="en-US" dirty="0" smtClean="0"/>
              <a:t>40-60 BPM</a:t>
            </a:r>
          </a:p>
          <a:p>
            <a:r>
              <a:rPr lang="en-US" dirty="0" smtClean="0"/>
              <a:t>Purkinje Fibers</a:t>
            </a:r>
          </a:p>
          <a:p>
            <a:pPr lvl="1"/>
            <a:r>
              <a:rPr lang="en-US" dirty="0" smtClean="0"/>
              <a:t>20-40 BPM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86</TotalTime>
  <Words>544</Words>
  <Application>Microsoft Office PowerPoint</Application>
  <PresentationFormat>Widescreen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Franklin Gothic Medium</vt:lpstr>
      <vt:lpstr>Medical Design 16x9</vt:lpstr>
      <vt:lpstr>Day 2</vt:lpstr>
      <vt:lpstr>Review</vt:lpstr>
      <vt:lpstr>Cardiac Cycle</vt:lpstr>
      <vt:lpstr>Heart Needs Blood</vt:lpstr>
      <vt:lpstr>Arteries</vt:lpstr>
      <vt:lpstr>Left Anterior Descending (LAD)</vt:lpstr>
      <vt:lpstr>Left Circumflex Artery (LCx)</vt:lpstr>
      <vt:lpstr>Right Coronary Artery (RCA)</vt:lpstr>
      <vt:lpstr>Intrinsic Rates</vt:lpstr>
      <vt:lpstr>Hypertrophy or Enlargment</vt:lpstr>
      <vt:lpstr>Hypertrophy</vt:lpstr>
      <vt:lpstr>Enlargment</vt:lpstr>
      <vt:lpstr>P Waves &amp; QRS Complex</vt:lpstr>
      <vt:lpstr>So what changes?</vt:lpstr>
      <vt:lpstr>So what is normal?</vt:lpstr>
      <vt:lpstr>Lead Electro activity</vt:lpstr>
      <vt:lpstr>Counting HR</vt:lpstr>
      <vt:lpstr>Take a 10 Min Break</vt:lpstr>
      <vt:lpstr>Let’s Practice </vt:lpstr>
      <vt:lpstr>Lets Calculate the HR</vt:lpstr>
      <vt:lpstr>Sinus Rhythms</vt:lpstr>
      <vt:lpstr>Sinus</vt:lpstr>
      <vt:lpstr>Things can Change</vt:lpstr>
      <vt:lpstr>Rhythm Strips</vt:lpstr>
      <vt:lpstr>Signs and Symptoms of Cardiac Conditions</vt:lpstr>
      <vt:lpstr>5 Typical Sinus </vt:lpstr>
      <vt:lpstr>What we look for!</vt:lpstr>
      <vt:lpstr>Sinus (Normal Sinus)</vt:lpstr>
      <vt:lpstr>Sinus Bradycardia</vt:lpstr>
      <vt:lpstr>Sinus Tachycardia</vt:lpstr>
      <vt:lpstr>Sinus Arrhythmia</vt:lpstr>
      <vt:lpstr>Sinus Block</vt:lpstr>
      <vt:lpstr>Sinus Arrest</vt:lpstr>
      <vt:lpstr>Your Turn!</vt:lpstr>
    </vt:vector>
  </TitlesOfParts>
  <Company>Oakton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</dc:title>
  <dc:creator>vistemp</dc:creator>
  <cp:lastModifiedBy>vistemp</cp:lastModifiedBy>
  <cp:revision>9</cp:revision>
  <dcterms:created xsi:type="dcterms:W3CDTF">2017-09-13T18:47:53Z</dcterms:created>
  <dcterms:modified xsi:type="dcterms:W3CDTF">2017-09-13T20:14:13Z</dcterms:modified>
</cp:coreProperties>
</file>